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85" r:id="rId3"/>
    <p:sldId id="310" r:id="rId4"/>
    <p:sldId id="313" r:id="rId5"/>
    <p:sldId id="305" r:id="rId6"/>
    <p:sldId id="276" r:id="rId7"/>
    <p:sldId id="307" r:id="rId8"/>
    <p:sldId id="308" r:id="rId9"/>
    <p:sldId id="30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DEDF3"/>
    <a:srgbClr val="FAD6E5"/>
    <a:srgbClr val="E6FBFE"/>
    <a:srgbClr val="B7F3FB"/>
    <a:srgbClr val="D7F8FD"/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39" autoAdjust="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DAABF-6540-489A-9D7E-D8FAD56E2616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D42C32-1D49-45FB-B01E-C08C4EF05F6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031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F67E-0D8A-43DC-B182-82041BEABCB2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D5AD-8956-4CEA-B205-F0C5B034B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6054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F67E-0D8A-43DC-B182-82041BEABCB2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D5AD-8956-4CEA-B205-F0C5B034B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272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F67E-0D8A-43DC-B182-82041BEABCB2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D5AD-8956-4CEA-B205-F0C5B034B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377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F67E-0D8A-43DC-B182-82041BEABCB2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D5AD-8956-4CEA-B205-F0C5B034B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05185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F67E-0D8A-43DC-B182-82041BEABCB2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D5AD-8956-4CEA-B205-F0C5B034B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3567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F67E-0D8A-43DC-B182-82041BEABCB2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D5AD-8956-4CEA-B205-F0C5B034B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647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F67E-0D8A-43DC-B182-82041BEABCB2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D5AD-8956-4CEA-B205-F0C5B034B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5929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F67E-0D8A-43DC-B182-82041BEABCB2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D5AD-8956-4CEA-B205-F0C5B034B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660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F67E-0D8A-43DC-B182-82041BEABCB2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D5AD-8956-4CEA-B205-F0C5B034B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843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F67E-0D8A-43DC-B182-82041BEABCB2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D5AD-8956-4CEA-B205-F0C5B034B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040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22F67E-0D8A-43DC-B182-82041BEABCB2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2AD5AD-8956-4CEA-B205-F0C5B034B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346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6FBF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22F67E-0D8A-43DC-B182-82041BEABCB2}" type="datetimeFigureOut">
              <a:rPr lang="ru-RU" smtClean="0"/>
              <a:t>15.12.2017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2AD5AD-8956-4CEA-B205-F0C5B034BAD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3675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6864" cy="2232248"/>
          </a:xfrm>
        </p:spPr>
        <p:txBody>
          <a:bodyPr anchor="t">
            <a:noAutofit/>
          </a:bodyPr>
          <a:lstStyle/>
          <a:p>
            <a:r>
              <a:rPr lang="ru-RU" sz="1400" dirty="0">
                <a:latin typeface="Calibri" panose="020F0502020204030204" pitchFamily="34" charset="0"/>
              </a:rPr>
              <a:t>МИНИСТЕРСТВО ОБРАЗОВАНИЯ И НАУКИ РОССИЙСКОЙ ФЕДЕРАЦИИ </a:t>
            </a:r>
            <a:br>
              <a:rPr lang="ru-RU" sz="1400" dirty="0">
                <a:latin typeface="Calibri" panose="020F0502020204030204" pitchFamily="34" charset="0"/>
              </a:rPr>
            </a:br>
            <a:r>
              <a:rPr lang="ru-RU" sz="1400" dirty="0">
                <a:latin typeface="Calibri" panose="020F0502020204030204" pitchFamily="34" charset="0"/>
              </a:rPr>
              <a:t>ФЕДЕРАЛЬНОЕ ГОСУДАРСТВЕННОЕ БЮДЖЕТНОЕ ОБРАЗОВАТЕЛЬНОЕ УЧРЕЖДЕНИЕ </a:t>
            </a:r>
            <a:br>
              <a:rPr lang="ru-RU" sz="1400" dirty="0">
                <a:latin typeface="Calibri" panose="020F0502020204030204" pitchFamily="34" charset="0"/>
              </a:rPr>
            </a:br>
            <a:r>
              <a:rPr lang="ru-RU" sz="1400" dirty="0">
                <a:latin typeface="Calibri" panose="020F0502020204030204" pitchFamily="34" charset="0"/>
              </a:rPr>
              <a:t>ВЫСШЕГО ОБРАЗОВАНИЯ</a:t>
            </a:r>
            <a:br>
              <a:rPr lang="ru-RU" sz="1400" dirty="0">
                <a:latin typeface="Calibri" panose="020F0502020204030204" pitchFamily="34" charset="0"/>
              </a:rPr>
            </a:br>
            <a:r>
              <a:rPr lang="ru-RU" sz="1400" dirty="0">
                <a:latin typeface="Calibri" panose="020F0502020204030204" pitchFamily="34" charset="0"/>
              </a:rPr>
              <a:t>«МУРМАНСКИЙ АРКТИЧЕСКИЙ ГОСУДАРСТВЕННЫЙ УНИВЕРСИТЕТ» </a:t>
            </a:r>
            <a:br>
              <a:rPr lang="ru-RU" sz="1400" dirty="0">
                <a:latin typeface="Calibri" panose="020F0502020204030204" pitchFamily="34" charset="0"/>
              </a:rPr>
            </a:br>
            <a:r>
              <a:rPr lang="ru-RU" sz="1400" dirty="0">
                <a:latin typeface="Calibri" panose="020F0502020204030204" pitchFamily="34" charset="0"/>
              </a:rPr>
              <a:t>(ФГБОУ ВО «МАГУ»)</a:t>
            </a:r>
            <a:br>
              <a:rPr lang="ru-RU" sz="1400" dirty="0">
                <a:latin typeface="Calibri" panose="020F0502020204030204" pitchFamily="34" charset="0"/>
              </a:rPr>
            </a:br>
            <a:r>
              <a:rPr lang="ru-RU" sz="1400" dirty="0">
                <a:latin typeface="Calibri" panose="020F0502020204030204" pitchFamily="34" charset="0"/>
              </a:rPr>
              <a:t/>
            </a:r>
            <a:br>
              <a:rPr lang="ru-RU" sz="1400" dirty="0">
                <a:latin typeface="Calibri" panose="020F0502020204030204" pitchFamily="34" charset="0"/>
              </a:rPr>
            </a:br>
            <a:r>
              <a:rPr lang="ru-RU" sz="1400" dirty="0">
                <a:latin typeface="Calibri" panose="020F0502020204030204" pitchFamily="34" charset="0"/>
              </a:rPr>
              <a:t>ПСИХОЛОГО-ПЕДАГОГИЧЕСКИЙ ИНСТИТУТ </a:t>
            </a:r>
            <a:br>
              <a:rPr lang="ru-RU" sz="1400" dirty="0">
                <a:latin typeface="Calibri" panose="020F0502020204030204" pitchFamily="34" charset="0"/>
              </a:rPr>
            </a:br>
            <a:r>
              <a:rPr lang="ru-RU" sz="1400" dirty="0">
                <a:latin typeface="Calibri" panose="020F0502020204030204" pitchFamily="34" charset="0"/>
              </a:rPr>
              <a:t/>
            </a:r>
            <a:br>
              <a:rPr lang="ru-RU" sz="1400" dirty="0">
                <a:latin typeface="Calibri" panose="020F0502020204030204" pitchFamily="34" charset="0"/>
              </a:rPr>
            </a:br>
            <a:r>
              <a:rPr lang="ru-RU" sz="1400" dirty="0">
                <a:latin typeface="Calibri" panose="020F0502020204030204" pitchFamily="34" charset="0"/>
              </a:rPr>
              <a:t>КАФЕДРА СПЕЦИАЛЬНОЙ ПЕДАГОГИКИ И СПЕЦИАЛЬНОЙ ПСИХОЛОГИИ                        </a:t>
            </a:r>
            <a:r>
              <a:rPr lang="ru-RU" sz="1600" dirty="0">
                <a:latin typeface="Calibri" panose="020F0502020204030204" pitchFamily="34" charset="0"/>
              </a:rPr>
              <a:t/>
            </a:r>
            <a:br>
              <a:rPr lang="ru-RU" sz="1600" dirty="0">
                <a:latin typeface="Calibri" panose="020F0502020204030204" pitchFamily="34" charset="0"/>
              </a:rPr>
            </a:br>
            <a:r>
              <a:rPr lang="ru-RU" sz="1600" dirty="0">
                <a:latin typeface="Calibri" panose="020F0502020204030204" pitchFamily="34" charset="0"/>
              </a:rPr>
              <a:t> </a:t>
            </a:r>
            <a:r>
              <a:rPr lang="ru-RU" sz="1600" dirty="0" smtClean="0">
                <a:latin typeface="Calibri" panose="020F0502020204030204" pitchFamily="34" charset="0"/>
              </a:rPr>
              <a:t/>
            </a:r>
            <a:br>
              <a:rPr lang="ru-RU" sz="1600" dirty="0" smtClean="0">
                <a:latin typeface="Calibri" panose="020F0502020204030204" pitchFamily="34" charset="0"/>
              </a:rPr>
            </a:br>
            <a:r>
              <a:rPr lang="ru-RU" sz="3600" b="1" dirty="0" smtClean="0">
                <a:latin typeface="Calibri" panose="020F0502020204030204" pitchFamily="34" charset="0"/>
              </a:rPr>
              <a:t>Отчет по практике</a:t>
            </a:r>
            <a:endParaRPr lang="ru-RU" sz="3600" b="1" dirty="0">
              <a:solidFill>
                <a:srgbClr val="002060"/>
              </a:solidFill>
            </a:endParaRPr>
          </a:p>
        </p:txBody>
      </p:sp>
      <p:sp>
        <p:nvSpPr>
          <p:cNvPr id="8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3501008"/>
            <a:ext cx="8856984" cy="2592288"/>
          </a:xfrm>
          <a:solidFill>
            <a:srgbClr val="E6FBFE"/>
          </a:solidFill>
          <a:ln>
            <a:solidFill>
              <a:srgbClr val="E6FBFE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r"/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Выполнила студентка </a:t>
            </a:r>
            <a:r>
              <a:rPr lang="ru-RU" sz="1800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Седова Елизавета  Андреевна</a:t>
            </a:r>
            <a:endParaRPr lang="ru-RU" sz="1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r"/>
            <a:r>
              <a:rPr lang="ru-RU" sz="1800" dirty="0">
                <a:solidFill>
                  <a:schemeClr val="tx1"/>
                </a:solidFill>
                <a:latin typeface="Calibri" panose="020F0502020204030204" pitchFamily="34" charset="0"/>
              </a:rPr>
              <a:t>специальное (дефектологическое) образование, </a:t>
            </a:r>
          </a:p>
          <a:p>
            <a:pPr algn="r"/>
            <a:r>
              <a:rPr lang="ru-RU" sz="1800" dirty="0">
                <a:solidFill>
                  <a:schemeClr val="tx1"/>
                </a:solidFill>
                <a:latin typeface="Calibri" panose="020F0502020204030204" pitchFamily="34" charset="0"/>
              </a:rPr>
              <a:t>очная форма обучения</a:t>
            </a:r>
          </a:p>
          <a:p>
            <a:pPr algn="r"/>
            <a:r>
              <a:rPr lang="ru-RU" sz="1800" dirty="0">
                <a:solidFill>
                  <a:schemeClr val="tx1"/>
                </a:solidFill>
                <a:latin typeface="Calibri" panose="020F0502020204030204" pitchFamily="34" charset="0"/>
              </a:rPr>
              <a:t>Руководитель </a:t>
            </a: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практики </a:t>
            </a:r>
            <a:r>
              <a:rPr lang="ru-RU" sz="1800" dirty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endParaRPr lang="ru-RU" sz="18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r"/>
            <a:r>
              <a:rPr lang="ru-RU" sz="1800" dirty="0" smtClean="0"/>
              <a:t>кандидат </a:t>
            </a:r>
            <a:r>
              <a:rPr lang="ru-RU" sz="1800" dirty="0"/>
              <a:t>педагогических </a:t>
            </a:r>
            <a:r>
              <a:rPr lang="ru-RU" sz="1800" dirty="0" smtClean="0"/>
              <a:t>наук доцент </a:t>
            </a: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  <a:endParaRPr lang="ru-RU" sz="1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Гущина Анна Владимировна </a:t>
            </a:r>
          </a:p>
          <a:p>
            <a:pPr algn="r"/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Мурманск</a:t>
            </a:r>
            <a:r>
              <a:rPr lang="ru-RU" sz="1800" dirty="0">
                <a:solidFill>
                  <a:schemeClr val="tx1"/>
                </a:solidFill>
                <a:latin typeface="Calibri" panose="020F0502020204030204" pitchFamily="34" charset="0"/>
              </a:rPr>
              <a:t/>
            </a:r>
            <a:br>
              <a:rPr lang="ru-RU" sz="1800" dirty="0">
                <a:solidFill>
                  <a:schemeClr val="tx1"/>
                </a:solidFill>
                <a:latin typeface="Calibri" panose="020F0502020204030204" pitchFamily="34" charset="0"/>
              </a:rPr>
            </a:br>
            <a:r>
              <a:rPr lang="ru-RU" sz="1800" dirty="0" smtClean="0">
                <a:solidFill>
                  <a:schemeClr val="tx1"/>
                </a:solidFill>
                <a:latin typeface="Calibri" panose="020F0502020204030204" pitchFamily="34" charset="0"/>
              </a:rPr>
              <a:t>2017</a:t>
            </a:r>
            <a:endParaRPr lang="ru-RU" sz="18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val="494923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947" y="291891"/>
            <a:ext cx="8147248" cy="778098"/>
          </a:xfrm>
        </p:spPr>
        <p:txBody>
          <a:bodyPr>
            <a:normAutofit/>
          </a:bodyPr>
          <a:lstStyle/>
          <a:p>
            <a:r>
              <a:rPr lang="ru-RU" sz="3200" b="1" dirty="0"/>
              <a:t>Общая информация</a:t>
            </a:r>
            <a:endParaRPr lang="ru-RU" sz="31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7992888" cy="496855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/>
              <a:t>Я  проходила </a:t>
            </a:r>
            <a:r>
              <a:rPr lang="ru-RU" sz="2800" dirty="0"/>
              <a:t>6</a:t>
            </a:r>
            <a:r>
              <a:rPr lang="ru-RU" sz="2800" dirty="0" smtClean="0"/>
              <a:t>-недельную </a:t>
            </a:r>
            <a:r>
              <a:rPr lang="ru-RU" sz="2800" dirty="0" smtClean="0"/>
              <a:t>практику </a:t>
            </a:r>
            <a:r>
              <a:rPr lang="ru-RU" sz="2800" dirty="0"/>
              <a:t>с </a:t>
            </a:r>
            <a:r>
              <a:rPr lang="ru-RU" sz="2800" dirty="0" smtClean="0"/>
              <a:t>(23.10.17-30.11.17</a:t>
            </a:r>
            <a:r>
              <a:rPr lang="ru-RU" sz="2800" dirty="0" smtClean="0"/>
              <a:t>)  на базе </a:t>
            </a:r>
            <a:r>
              <a:rPr lang="ru-RU" sz="2800" dirty="0" smtClean="0"/>
              <a:t>ГОБОУ Мурманской КШИ №</a:t>
            </a:r>
            <a:r>
              <a:rPr lang="ru-RU" sz="2800" dirty="0"/>
              <a:t>3</a:t>
            </a:r>
            <a:r>
              <a:rPr lang="ru-RU" sz="2800" dirty="0" smtClean="0"/>
              <a:t> 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/>
              <a:t>Я</a:t>
            </a:r>
            <a:r>
              <a:rPr lang="ru-RU" sz="2800" dirty="0" smtClean="0"/>
              <a:t>  </a:t>
            </a:r>
            <a:r>
              <a:rPr lang="ru-RU" sz="2800" dirty="0"/>
              <a:t>наблюдала за </a:t>
            </a:r>
            <a:r>
              <a:rPr lang="ru-RU" sz="2800" dirty="0" smtClean="0"/>
              <a:t>работой логопедов , </a:t>
            </a:r>
            <a:r>
              <a:rPr lang="ru-RU" sz="2800" dirty="0"/>
              <a:t>ознакомилась с </a:t>
            </a:r>
            <a:r>
              <a:rPr lang="ru-RU" sz="2800" dirty="0" smtClean="0"/>
              <a:t>документацией, </a:t>
            </a:r>
            <a:r>
              <a:rPr lang="ru-RU" sz="2800" dirty="0"/>
              <a:t>и </a:t>
            </a:r>
            <a:r>
              <a:rPr lang="ru-RU" sz="2800" dirty="0" smtClean="0"/>
              <a:t>занималась получением </a:t>
            </a:r>
            <a:r>
              <a:rPr lang="ru-RU" sz="2800" dirty="0" smtClean="0"/>
              <a:t>практических умений и навыков  в логопедии,</a:t>
            </a:r>
            <a:r>
              <a:rPr lang="ru-RU" sz="2800" dirty="0" smtClean="0"/>
              <a:t> </a:t>
            </a:r>
            <a:r>
              <a:rPr lang="ru-RU" sz="2800" dirty="0"/>
              <a:t>организационной </a:t>
            </a:r>
            <a:r>
              <a:rPr lang="ru-RU" sz="2800" dirty="0" smtClean="0"/>
              <a:t>деятельностью, </a:t>
            </a:r>
            <a:r>
              <a:rPr lang="ru-RU" sz="2800" dirty="0" err="1" smtClean="0"/>
              <a:t>логоритмикой</a:t>
            </a:r>
            <a:r>
              <a:rPr lang="ru-RU" sz="2800" dirty="0" smtClean="0"/>
              <a:t>, а также была приставлена </a:t>
            </a:r>
            <a:r>
              <a:rPr lang="ru-RU" sz="2800" dirty="0" err="1" smtClean="0"/>
              <a:t>тьюттером</a:t>
            </a:r>
            <a:r>
              <a:rPr lang="ru-RU" sz="2800" dirty="0" smtClean="0"/>
              <a:t> к детям с тяжелыми нарушениями </a:t>
            </a:r>
            <a:r>
              <a:rPr lang="ru-RU" sz="2800" dirty="0" smtClean="0"/>
              <a:t>зрения</a:t>
            </a:r>
            <a:r>
              <a:rPr lang="ru-RU" sz="2800" dirty="0" smtClean="0"/>
              <a:t>.</a:t>
            </a:r>
            <a:endParaRPr lang="ru-RU" sz="2800" dirty="0"/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11486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947" y="291891"/>
            <a:ext cx="8147248" cy="778098"/>
          </a:xfrm>
        </p:spPr>
        <p:txBody>
          <a:bodyPr>
            <a:normAutofit/>
          </a:bodyPr>
          <a:lstStyle/>
          <a:p>
            <a:r>
              <a:rPr lang="ru-RU" sz="3100" dirty="0" smtClean="0"/>
              <a:t>Цели и задачи практики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268760"/>
            <a:ext cx="8136904" cy="52565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ru-RU" sz="2800" b="1" dirty="0"/>
              <a:t>Цель практики: </a:t>
            </a:r>
            <a:r>
              <a:rPr lang="ru-RU" sz="2800" dirty="0"/>
              <a:t>формировать компетенции в сфере практических умений, реализующих трудовые</a:t>
            </a:r>
            <a:r>
              <a:rPr lang="ru-RU" sz="2800" b="1" dirty="0"/>
              <a:t> </a:t>
            </a:r>
            <a:r>
              <a:rPr lang="ru-RU" sz="2800" dirty="0"/>
              <a:t>функции логопеда.</a:t>
            </a:r>
            <a:r>
              <a:rPr lang="ru-RU" sz="2800" dirty="0"/>
              <a:t> </a:t>
            </a:r>
          </a:p>
          <a:p>
            <a:r>
              <a:rPr lang="ru-RU" sz="2800" b="1" dirty="0" smtClean="0"/>
              <a:t>Основные задачи </a:t>
            </a:r>
            <a:r>
              <a:rPr lang="ru-RU" sz="2800" b="1" dirty="0"/>
              <a:t>практики</a:t>
            </a:r>
            <a:endParaRPr lang="ru-RU" sz="2800" dirty="0"/>
          </a:p>
          <a:p>
            <a:r>
              <a:rPr lang="ru-RU" sz="2800" dirty="0"/>
              <a:t>1)расширение и конкретизация теоретических знаний по дисциплинам предметной подготовки; </a:t>
            </a:r>
          </a:p>
          <a:p>
            <a:r>
              <a:rPr lang="ru-RU" sz="2800" dirty="0"/>
              <a:t>2)приобретение опыта анализа программно-методического обеспечения деятельности логопеда и коррекционно-развивающей пространственной среды;</a:t>
            </a:r>
          </a:p>
          <a:p>
            <a:r>
              <a:rPr lang="ru-RU" sz="2800" dirty="0"/>
              <a:t> 3)формирование навыков логопедического изучения лиц с ОВЗ с учётом имеющихся нарушений, составления речевой карты и логопедической характеристики; </a:t>
            </a:r>
          </a:p>
          <a:p>
            <a:r>
              <a:rPr lang="ru-RU" sz="2800" dirty="0"/>
              <a:t>4) формирование навыков анализа логопедического занятия;</a:t>
            </a:r>
          </a:p>
          <a:p>
            <a:r>
              <a:rPr lang="ru-RU" sz="2800" dirty="0"/>
              <a:t>5) приобретение опыта деятельности в планировании и проведении коррекционно-развивающих мероприятий;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52507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9947" y="291891"/>
            <a:ext cx="8147248" cy="778098"/>
          </a:xfrm>
        </p:spPr>
        <p:txBody>
          <a:bodyPr>
            <a:normAutofit/>
          </a:bodyPr>
          <a:lstStyle/>
          <a:p>
            <a:r>
              <a:rPr lang="ru-RU" sz="3100" dirty="0" smtClean="0"/>
              <a:t>Цели и задачи практики</a:t>
            </a:r>
            <a:endParaRPr lang="ru-RU" sz="31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7992888" cy="496855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r>
              <a:rPr lang="ru-RU" sz="2800" dirty="0" smtClean="0"/>
              <a:t>6)приобретение </a:t>
            </a:r>
            <a:r>
              <a:rPr lang="ru-RU" sz="2800" dirty="0"/>
              <a:t>опыта консультирования родителей и педагогов;</a:t>
            </a:r>
          </a:p>
          <a:p>
            <a:r>
              <a:rPr lang="ru-RU" sz="2800" dirty="0"/>
              <a:t>7) обогащение опыта деятельности в области просветительской работы;</a:t>
            </a:r>
          </a:p>
          <a:p>
            <a:r>
              <a:rPr lang="ru-RU" sz="2800" dirty="0"/>
              <a:t>8) формирование навыков взаимодействия с субъектами образовательного процесса;</a:t>
            </a:r>
          </a:p>
          <a:p>
            <a:r>
              <a:rPr lang="ru-RU" sz="2800" dirty="0"/>
              <a:t> 9)развитие мотивации к выполнению профессиональной деятельности;</a:t>
            </a:r>
          </a:p>
          <a:p>
            <a:r>
              <a:rPr lang="ru-RU" sz="2800" dirty="0"/>
              <a:t>10)формирование интереса к научно-исследовательской деятельности, умения организовывать и проводить констатирующий эксперимент.</a:t>
            </a:r>
          </a:p>
          <a:p>
            <a:pPr marL="0" indent="0">
              <a:buNone/>
            </a:pPr>
            <a:r>
              <a:rPr lang="ru-RU" sz="2800" dirty="0"/>
              <a:t> </a:t>
            </a:r>
          </a:p>
          <a:p>
            <a:pPr marL="0" indent="0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78595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Виды деятельности в ходе прохождения практики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0405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 smtClean="0"/>
              <a:t>Практическая деятельность </a:t>
            </a:r>
          </a:p>
          <a:p>
            <a:r>
              <a:rPr lang="ru-RU" dirty="0" smtClean="0"/>
              <a:t>Я провела логопедическое обследование </a:t>
            </a:r>
            <a:r>
              <a:rPr lang="ru-RU" dirty="0"/>
              <a:t>трех </a:t>
            </a:r>
            <a:r>
              <a:rPr lang="ru-RU" dirty="0" smtClean="0"/>
              <a:t>обучающихся. Составила  речевые карты </a:t>
            </a:r>
            <a:r>
              <a:rPr lang="ru-RU" dirty="0"/>
              <a:t>и </a:t>
            </a:r>
            <a:r>
              <a:rPr lang="ru-RU" dirty="0" smtClean="0"/>
              <a:t>логопедические характеристики. </a:t>
            </a:r>
            <a:endParaRPr lang="ru-RU" dirty="0"/>
          </a:p>
          <a:p>
            <a:r>
              <a:rPr lang="ru-RU" dirty="0" smtClean="0"/>
              <a:t>Разработала  конспекты </a:t>
            </a:r>
            <a:r>
              <a:rPr lang="ru-RU" dirty="0"/>
              <a:t>1 индивидуального, 1 подгруппового и 1 фронтального </a:t>
            </a:r>
            <a:r>
              <a:rPr lang="ru-RU" dirty="0" smtClean="0"/>
              <a:t>занятия и на их основе </a:t>
            </a:r>
            <a:r>
              <a:rPr lang="ru-RU" dirty="0"/>
              <a:t>и </a:t>
            </a:r>
            <a:r>
              <a:rPr lang="ru-RU" dirty="0" smtClean="0"/>
              <a:t>провела </a:t>
            </a:r>
            <a:r>
              <a:rPr lang="ru-RU" dirty="0"/>
              <a:t>3 открытых логопедических занятия.</a:t>
            </a:r>
          </a:p>
          <a:p>
            <a:r>
              <a:rPr lang="ru-RU" dirty="0" smtClean="0"/>
              <a:t>Составила и  провела  </a:t>
            </a:r>
            <a:r>
              <a:rPr lang="ru-RU" dirty="0"/>
              <a:t>1 </a:t>
            </a:r>
            <a:r>
              <a:rPr lang="ru-RU" dirty="0" smtClean="0"/>
              <a:t>консультацию </a:t>
            </a:r>
            <a:r>
              <a:rPr lang="ru-RU" dirty="0"/>
              <a:t>для педагогов и 1 </a:t>
            </a:r>
            <a:r>
              <a:rPr lang="ru-RU" dirty="0" smtClean="0"/>
              <a:t>консультацию </a:t>
            </a:r>
            <a:r>
              <a:rPr lang="ru-RU" dirty="0"/>
              <a:t>для родителей по логопедической проблематике </a:t>
            </a:r>
          </a:p>
        </p:txBody>
      </p:sp>
    </p:spTree>
    <p:extLst>
      <p:ext uri="{BB962C8B-B14F-4D97-AF65-F5344CB8AC3E}">
        <p14:creationId xmlns:p14="http://schemas.microsoft.com/office/powerpoint/2010/main" val="109125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Виды деятельности в ходе прохождения практики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04056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3600" i="1" dirty="0"/>
              <a:t>Наблюдение</a:t>
            </a:r>
          </a:p>
          <a:p>
            <a:pPr marL="0" indent="0">
              <a:buNone/>
            </a:pPr>
            <a:r>
              <a:rPr lang="ru-RU" sz="2800" dirty="0"/>
              <a:t>В </a:t>
            </a:r>
            <a:r>
              <a:rPr lang="ru-RU" sz="2800" dirty="0" smtClean="0"/>
              <a:t>КШ </a:t>
            </a:r>
            <a:r>
              <a:rPr lang="ru-RU" sz="2800" dirty="0" smtClean="0"/>
              <a:t>№</a:t>
            </a:r>
            <a:r>
              <a:rPr lang="ru-RU" sz="2800" dirty="0"/>
              <a:t>3</a:t>
            </a:r>
            <a:r>
              <a:rPr lang="ru-RU" sz="2800" dirty="0" smtClean="0"/>
              <a:t> </a:t>
            </a:r>
            <a:r>
              <a:rPr lang="ru-RU" sz="2800" dirty="0"/>
              <a:t>мне удалось увидеть </a:t>
            </a:r>
            <a:r>
              <a:rPr lang="ru-RU" sz="2800" dirty="0" smtClean="0"/>
              <a:t>работу системы специального </a:t>
            </a:r>
            <a:r>
              <a:rPr lang="ru-RU" sz="2800" dirty="0"/>
              <a:t>образовательного учреждения изнутри. </a:t>
            </a:r>
          </a:p>
          <a:p>
            <a:pPr marL="0" indent="0">
              <a:buNone/>
            </a:pPr>
            <a:r>
              <a:rPr lang="ru-RU" sz="2800" dirty="0"/>
              <a:t> Я наблюдала за работой различных специалистов (начиная с обслуживающего персонала и нянечек заканчивая опытными </a:t>
            </a:r>
            <a:r>
              <a:rPr lang="ru-RU" sz="2800" dirty="0" smtClean="0"/>
              <a:t> логопедами</a:t>
            </a:r>
            <a:r>
              <a:rPr lang="ru-RU" sz="2800" dirty="0" smtClean="0"/>
              <a:t>, </a:t>
            </a:r>
            <a:r>
              <a:rPr lang="ru-RU" sz="2800" dirty="0" smtClean="0"/>
              <a:t>педагогами-дефектологами</a:t>
            </a:r>
            <a:r>
              <a:rPr lang="ru-RU" sz="2800" dirty="0"/>
              <a:t>).  </a:t>
            </a:r>
          </a:p>
          <a:p>
            <a:pPr marL="0" indent="0">
              <a:buNone/>
            </a:pPr>
            <a:r>
              <a:rPr lang="ru-RU" sz="2800" dirty="0"/>
              <a:t>следила за ходом образовательного процесса (по программе для детей с умственной отсталостью) </a:t>
            </a:r>
          </a:p>
          <a:p>
            <a:pPr marL="0" lvl="0" indent="0">
              <a:buNone/>
            </a:pPr>
            <a:r>
              <a:rPr lang="ru-RU" sz="2800" dirty="0" smtClean="0"/>
              <a:t>Посещала открытые занятия других студентов и на основе этого о</a:t>
            </a:r>
            <a:r>
              <a:rPr lang="ru-RU" sz="2800" dirty="0" smtClean="0"/>
              <a:t>существляла  самостоятельно  анализ </a:t>
            </a:r>
            <a:r>
              <a:rPr lang="ru-RU" sz="2800" dirty="0"/>
              <a:t>2 индивидуальных, 2 подгрупповых и 2 фронтальных занятий  .</a:t>
            </a:r>
          </a:p>
          <a:p>
            <a:pPr marL="0" indent="0">
              <a:buNone/>
            </a:pPr>
            <a:endParaRPr 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135647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Виды деятельности в ходе прохождения практики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556792"/>
            <a:ext cx="8928992" cy="5040560"/>
          </a:xfr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sz="2800" b="1" dirty="0"/>
              <a:t>Изучение </a:t>
            </a:r>
            <a:r>
              <a:rPr lang="ru-RU" sz="2800" b="1" dirty="0" smtClean="0"/>
              <a:t>различных </a:t>
            </a:r>
            <a:r>
              <a:rPr lang="ru-RU" sz="2800" b="1" dirty="0" smtClean="0"/>
              <a:t>материалов </a:t>
            </a:r>
            <a:r>
              <a:rPr lang="ru-RU" sz="2800" b="1" dirty="0" smtClean="0"/>
              <a:t>и документации 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dirty="0" smtClean="0"/>
              <a:t>КШИ </a:t>
            </a:r>
            <a:r>
              <a:rPr lang="ru-RU" dirty="0"/>
              <a:t>№ </a:t>
            </a:r>
            <a:r>
              <a:rPr lang="ru-RU" dirty="0" smtClean="0"/>
              <a:t>3 </a:t>
            </a:r>
            <a:r>
              <a:rPr lang="ru-RU" dirty="0" smtClean="0"/>
              <a:t>нас ознакомили </a:t>
            </a:r>
            <a:r>
              <a:rPr lang="ru-RU" dirty="0" err="1" smtClean="0"/>
              <a:t>ознакомили</a:t>
            </a:r>
            <a:r>
              <a:rPr lang="ru-RU" dirty="0" smtClean="0"/>
              <a:t> с различной документацией </a:t>
            </a:r>
            <a:r>
              <a:rPr lang="ru-RU" dirty="0" smtClean="0"/>
              <a:t>рассказали как </a:t>
            </a:r>
            <a:r>
              <a:rPr lang="ru-RU" dirty="0"/>
              <a:t>в ней ориентироваться</a:t>
            </a:r>
            <a:r>
              <a:rPr lang="ru-RU" dirty="0" smtClean="0"/>
              <a:t>. Изучила такие документы и материалы  как: 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-нормативно-правовые документы, </a:t>
            </a:r>
            <a:r>
              <a:rPr lang="ru-RU" dirty="0"/>
              <a:t>регламентирующие деятельность </a:t>
            </a:r>
            <a:r>
              <a:rPr lang="ru-RU" dirty="0" smtClean="0"/>
              <a:t>логопеда.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-</a:t>
            </a:r>
            <a:r>
              <a:rPr lang="ru-RU" dirty="0" smtClean="0"/>
              <a:t>анализ </a:t>
            </a:r>
            <a:r>
              <a:rPr lang="ru-RU" dirty="0"/>
              <a:t>плана работы </a:t>
            </a:r>
            <a:r>
              <a:rPr lang="ru-RU" dirty="0" smtClean="0"/>
              <a:t>логопеда.  </a:t>
            </a:r>
          </a:p>
          <a:p>
            <a:pPr marL="0" indent="0">
              <a:buNone/>
            </a:pPr>
            <a:r>
              <a:rPr lang="ru-RU" dirty="0" smtClean="0"/>
              <a:t> - </a:t>
            </a:r>
            <a:r>
              <a:rPr lang="ru-RU" dirty="0"/>
              <a:t>оборудования логопедического </a:t>
            </a:r>
            <a:r>
              <a:rPr lang="ru-RU" dirty="0" smtClean="0"/>
              <a:t>кабинета.  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-  методическая литература, используемая </a:t>
            </a:r>
            <a:r>
              <a:rPr lang="ru-RU" dirty="0"/>
              <a:t>логопедом в </a:t>
            </a:r>
            <a:r>
              <a:rPr lang="ru-RU" dirty="0" smtClean="0"/>
              <a:t>работе.</a:t>
            </a:r>
            <a:endParaRPr lang="ru-RU" dirty="0"/>
          </a:p>
          <a:p>
            <a:pPr marL="0" lvl="0" indent="0">
              <a:buNone/>
            </a:pPr>
            <a:r>
              <a:rPr lang="ru-RU" dirty="0" smtClean="0"/>
              <a:t>Изучение  </a:t>
            </a:r>
            <a:r>
              <a:rPr lang="ru-RU" dirty="0"/>
              <a:t>специфики  проведения коррекционно-развивающих логопедических занятий </a:t>
            </a:r>
            <a:r>
              <a:rPr lang="ru-RU" dirty="0" smtClean="0"/>
              <a:t>. </a:t>
            </a:r>
          </a:p>
          <a:p>
            <a:pPr marL="0" indent="0">
              <a:buNone/>
            </a:pPr>
            <a:r>
              <a:rPr lang="ru-RU" dirty="0"/>
              <a:t>Также мы несколько раз посещали библиотеку школы. Там нам показывали профессиональные журналы такие как «Логопед» «Дефектолог» и давали время на их изучение. Посоветовали литературу , которая может нам пригодиться для повышения уровня наших знаний в проф. Подготовке.  </a:t>
            </a:r>
          </a:p>
          <a:p>
            <a:pPr marL="0" lv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4693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/>
              <a:t>Общее впечатление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4968552"/>
          </a:xfr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sz="4000" dirty="0" smtClean="0"/>
              <a:t> </a:t>
            </a:r>
            <a:r>
              <a:rPr lang="ru-RU" sz="4000" dirty="0"/>
              <a:t>В</a:t>
            </a:r>
            <a:r>
              <a:rPr lang="ru-RU" sz="4000" dirty="0" smtClean="0"/>
              <a:t> </a:t>
            </a:r>
            <a:r>
              <a:rPr lang="ru-RU" sz="4000" dirty="0"/>
              <a:t>ходе практики, я улучшила свои профессиональные навыки  а также приобрела много новых. У меня появился практический опыт в работе с детьми, я увидела много интересных логопедических приемов средств обучения и воспитания. Как показатель я стала более профессионально-подкованной, дисциплинированной,  и получила очень важный опыт проведения логопедических занятий.</a:t>
            </a:r>
          </a:p>
          <a:p>
            <a:pPr marL="0" indent="0">
              <a:buNone/>
            </a:pPr>
            <a:r>
              <a:rPr lang="ru-RU" sz="4000" dirty="0" smtClean="0"/>
              <a:t> </a:t>
            </a:r>
            <a:r>
              <a:rPr lang="ru-RU" sz="4000" dirty="0"/>
              <a:t>Так как я работала с детьми и понимала, что мой логопедический инструментарий  слаб в практической деятельности, я  на протяжении всей практики рефлексировала, искала ошибки, анализировала и пыталась улучшать свои навыки с каждым днем. Вследствие чего я стала  более компетентной  в данной области знаний.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48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850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b="1" dirty="0" smtClean="0"/>
              <a:t>Вывод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4968552"/>
          </a:xfr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Для меня это практика была очень продуктивна, т.к. улучшила свои практические и теоретические знания в области коррекции дефектов устной речи, чтения и письма у младших школьников с нарушением зрения. Я более четко и объективно сформировала свои  представления о трудовых функциях и трудовых умениях логопеда. </a:t>
            </a:r>
            <a:r>
              <a:rPr lang="ru-RU" dirty="0" smtClean="0"/>
              <a:t> </a:t>
            </a:r>
          </a:p>
          <a:p>
            <a:pPr marL="0" indent="0">
              <a:buNone/>
            </a:pPr>
            <a:r>
              <a:rPr lang="ru-RU" b="1" dirty="0" smtClean="0"/>
              <a:t>Как </a:t>
            </a:r>
            <a:r>
              <a:rPr lang="ru-RU" b="1" dirty="0" smtClean="0"/>
              <a:t>итог:</a:t>
            </a:r>
            <a:r>
              <a:rPr lang="ru-RU" dirty="0" smtClean="0"/>
              <a:t>  я более четко и объективно сформировала свои  </a:t>
            </a:r>
            <a:r>
              <a:rPr lang="ru-RU" dirty="0"/>
              <a:t>представления о трудовых функциях и трудовых умениях </a:t>
            </a:r>
            <a:r>
              <a:rPr lang="ru-RU" dirty="0" smtClean="0"/>
              <a:t>логопеда</a:t>
            </a:r>
            <a:r>
              <a:rPr lang="ru-RU" dirty="0" smtClean="0"/>
              <a:t>.</a:t>
            </a:r>
            <a:r>
              <a:rPr lang="ru-RU" dirty="0"/>
              <a:t> В целом у меня усилился интерес к профессии и убежденности в правильности ее выбора.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920003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1932</TotalTime>
  <Words>575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МИНИСТЕРСТВО ОБРАЗОВАНИЯ И НАУКИ РОССИЙСКОЙ ФЕДЕРАЦИИ  ФЕДЕРАЛЬНОЕ ГОСУДАРСТВЕННОЕ БЮДЖЕТНОЕ ОБРАЗОВАТЕЛЬНОЕ УЧРЕЖДЕНИЕ  ВЫСШЕГО ОБРАЗОВАНИЯ «МУРМАНСКИЙ АРКТИЧЕСКИЙ ГОСУДАРСТВЕННЫЙ УНИВЕРСИТЕТ»  (ФГБОУ ВО «МАГУ»)  ПСИХОЛОГО-ПЕДАГОГИЧЕСКИЙ ИНСТИТУТ   КАФЕДРА СПЕЦИАЛЬНОЙ ПЕДАГОГИКИ И СПЕЦИАЛЬНОЙ ПСИХОЛОГИИ                           Отчет по практике</vt:lpstr>
      <vt:lpstr>Общая информация</vt:lpstr>
      <vt:lpstr>Цели и задачи практики</vt:lpstr>
      <vt:lpstr>Цели и задачи практики</vt:lpstr>
      <vt:lpstr>Виды деятельности в ходе прохождения практики</vt:lpstr>
      <vt:lpstr>Виды деятельности в ходе прохождения практики</vt:lpstr>
      <vt:lpstr>Виды деятельности в ходе прохождения практики</vt:lpstr>
      <vt:lpstr>Общее впечатление </vt:lpstr>
      <vt:lpstr>Вывод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Синдром дефицита внимания и гиперактивности</dc:title>
  <dc:creator>Лиза</dc:creator>
  <cp:lastModifiedBy>Пользователь Windows</cp:lastModifiedBy>
  <cp:revision>132</cp:revision>
  <dcterms:created xsi:type="dcterms:W3CDTF">2015-11-16T14:20:34Z</dcterms:created>
  <dcterms:modified xsi:type="dcterms:W3CDTF">2017-12-15T09:40:26Z</dcterms:modified>
</cp:coreProperties>
</file>